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325" r:id="rId2"/>
    <p:sldId id="396" r:id="rId3"/>
    <p:sldId id="397" r:id="rId4"/>
    <p:sldId id="402" r:id="rId5"/>
    <p:sldId id="398" r:id="rId6"/>
    <p:sldId id="399" r:id="rId7"/>
    <p:sldId id="404" r:id="rId8"/>
    <p:sldId id="405" r:id="rId9"/>
    <p:sldId id="400" r:id="rId10"/>
    <p:sldId id="401" r:id="rId11"/>
    <p:sldId id="403" r:id="rId12"/>
    <p:sldId id="324" r:id="rId1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E4584"/>
    <a:srgbClr val="0B79BD"/>
    <a:srgbClr val="003399"/>
    <a:srgbClr val="CC3300"/>
    <a:srgbClr val="28517A"/>
    <a:srgbClr val="162C42"/>
    <a:srgbClr val="336699"/>
    <a:srgbClr val="397BCB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1295" autoAdjust="0"/>
  </p:normalViewPr>
  <p:slideViewPr>
    <p:cSldViewPr>
      <p:cViewPr>
        <p:scale>
          <a:sx n="70" d="100"/>
          <a:sy n="70" d="100"/>
        </p:scale>
        <p:origin x="-151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42443553630662"/>
          <c:y val="4.4100047381507607E-2"/>
          <c:w val="0.70042035402259495"/>
          <c:h val="0.95369495024941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риска</c:v>
                </c:pt>
              </c:strCache>
            </c:strRef>
          </c:tx>
          <c:dLbls>
            <c:dLbl>
              <c:idx val="0"/>
              <c:layout>
                <c:manualLayout>
                  <c:x val="-5.189496249050652E-2"/>
                  <c:y val="5.327876039280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386321374127833E-2"/>
                  <c:y val="5.840460960085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Высокая и значительная</c:v>
                </c:pt>
                <c:pt idx="1">
                  <c:v>Средняя</c:v>
                </c:pt>
                <c:pt idx="2">
                  <c:v>Умеренная</c:v>
                </c:pt>
                <c:pt idx="3">
                  <c:v>Низкая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</c:v>
                </c:pt>
                <c:pt idx="1">
                  <c:v>266</c:v>
                </c:pt>
                <c:pt idx="2">
                  <c:v>3309</c:v>
                </c:pt>
                <c:pt idx="3">
                  <c:v>1228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FA-7749-8785-1E8E065CD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132051356770924"/>
          <c:y val="0.74315038584937121"/>
          <c:w val="0.74342536621614008"/>
          <c:h val="0.23508458210525629"/>
        </c:manualLayout>
      </c:layout>
      <c:overlay val="0"/>
      <c:txPr>
        <a:bodyPr/>
        <a:lstStyle/>
        <a:p>
          <a:pPr>
            <a:defRPr b="1">
              <a:solidFill>
                <a:srgbClr val="003399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29368816184024"/>
          <c:y val="2.6914640657210928E-2"/>
          <c:w val="0.57630114829043899"/>
          <c:h val="0.88759119357108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поднадзорных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32165527151402E-3"/>
                  <c:y val="-1.53815471494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8B-CB4C-A072-4E0F6BF87F7B}"/>
                </c:ext>
              </c:extLst>
            </c:dLbl>
            <c:dLbl>
              <c:idx val="1"/>
              <c:layout>
                <c:manualLayout>
                  <c:x val="-2.8912998737844631E-3"/>
                  <c:y val="-1.628024236623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8B-CB4C-A072-4E0F6BF8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4637</c:v>
                </c:pt>
                <c:pt idx="1">
                  <c:v>4803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8B-CB4C-A072-4E0F6BF87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Присвоены категории рисков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11227614693377E-2"/>
                  <c:y val="-1.794513834106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8B-CB4C-A072-4E0F6BF87F7B}"/>
                </c:ext>
              </c:extLst>
            </c:dLbl>
            <c:dLbl>
              <c:idx val="1"/>
              <c:layout>
                <c:manualLayout>
                  <c:x val="3.1804234620533237E-2"/>
                  <c:y val="-1.568110378951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8B-CB4C-A072-4E0F6BF87F7B}"/>
                </c:ext>
              </c:extLst>
            </c:dLbl>
            <c:dLbl>
              <c:idx val="2"/>
              <c:layout>
                <c:manualLayout>
                  <c:x val="5.493469760190587E-2"/>
                  <c:y val="-2.7133737277054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8B-CB4C-A072-4E0F6BF87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4484</c:v>
                </c:pt>
                <c:pt idx="1">
                  <c:v>4803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8B-CB4C-A072-4E0F6BF87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47168"/>
        <c:axId val="83461248"/>
        <c:axId val="0"/>
      </c:bar3DChart>
      <c:catAx>
        <c:axId val="834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1E4584"/>
            </a:solidFill>
          </a:ln>
        </c:spPr>
        <c:txPr>
          <a:bodyPr/>
          <a:lstStyle/>
          <a:p>
            <a:pPr>
              <a:defRPr b="1">
                <a:solidFill>
                  <a:srgbClr val="003399"/>
                </a:solidFill>
              </a:defRPr>
            </a:pPr>
            <a:endParaRPr lang="ru-RU"/>
          </a:p>
        </c:txPr>
        <c:crossAx val="83461248"/>
        <c:crosses val="autoZero"/>
        <c:auto val="1"/>
        <c:lblAlgn val="ctr"/>
        <c:lblOffset val="100"/>
        <c:noMultiLvlLbl val="0"/>
      </c:catAx>
      <c:valAx>
        <c:axId val="83461248"/>
        <c:scaling>
          <c:orientation val="minMax"/>
          <c:min val="4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1E4584"/>
            </a:solidFill>
          </a:ln>
        </c:spPr>
        <c:txPr>
          <a:bodyPr/>
          <a:lstStyle/>
          <a:p>
            <a:pPr>
              <a:defRPr b="1">
                <a:solidFill>
                  <a:srgbClr val="003399"/>
                </a:solidFill>
              </a:defRPr>
            </a:pPr>
            <a:endParaRPr lang="ru-RU"/>
          </a:p>
        </c:txPr>
        <c:crossAx val="834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37877413567985"/>
          <c:y val="0.18090486087965538"/>
          <c:w val="0.28162122586432015"/>
          <c:h val="0.49366544149415498"/>
        </c:manualLayout>
      </c:layout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4143116664796362E-2"/>
          <c:y val="0.120251790205128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002981668181153E-2"/>
          <c:y val="0.16665572512145116"/>
          <c:w val="0.5895828317839158"/>
          <c:h val="0.803949392828406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Темы обращений</c:v>
                </c:pt>
              </c:strCache>
            </c:strRef>
          </c:tx>
          <c:dLbls>
            <c:dLbl>
              <c:idx val="0"/>
              <c:layout>
                <c:manualLayout>
                  <c:x val="-0.14178253320328141"/>
                  <c:y val="5.272099396363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73187405476445E-2"/>
                  <c:y val="-0.2254045041694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472594285002098E-2"/>
                  <c:y val="-0.1105535375296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522174103229641"/>
                  <c:y val="9.5708568613149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неудовлетворительное состояние электрических сетей и организации эксплуатации</c:v>
                </c:pt>
                <c:pt idx="1">
                  <c:v>нарушения порядка технологического присоединения</c:v>
                </c:pt>
                <c:pt idx="2">
                  <c:v>нарушения охранных зон ЛЭП</c:v>
                </c:pt>
                <c:pt idx="3">
                  <c:v>не входящие в компетенцию Управления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</c:v>
                </c:pt>
                <c:pt idx="1">
                  <c:v>0.23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83101397408978"/>
          <c:y val="0.10118139047352226"/>
          <c:w val="0.39616898602591027"/>
          <c:h val="0.89881860952647774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0.22951</cdr:x>
      <cdr:y>0.06854</cdr:y>
    </cdr:from>
    <cdr:to>
      <cdr:x>0.86886</cdr:x>
      <cdr:y>0.23597</cdr:y>
    </cdr:to>
    <cdr:sp macro="" textlink="">
      <cdr:nvSpPr>
        <cdr:cNvPr id="2" name="Заголовок 20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08112" y="394767"/>
          <a:ext cx="2808329" cy="964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 cap="all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>
              <a:solidFill>
                <a:schemeClr val="tx1"/>
              </a:solidFill>
              <a:latin typeface="Arial Black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>
              <a:solidFill>
                <a:schemeClr val="tx1"/>
              </a:solidFill>
              <a:latin typeface="Arial Black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>
              <a:solidFill>
                <a:schemeClr val="tx1"/>
              </a:solidFill>
              <a:latin typeface="Arial Black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>
              <a:solidFill>
                <a:schemeClr val="tx1"/>
              </a:solidFill>
              <a:latin typeface="Arial Black" pitchFamily="34" charset="0"/>
            </a:defRPr>
          </a:lvl5pPr>
          <a:lvl6pPr eaLnBrk="1" hangingPunct="1">
            <a:defRPr>
              <a:solidFill>
                <a:schemeClr val="tx2"/>
              </a:solidFill>
            </a:defRPr>
          </a:lvl6pPr>
          <a:lvl7pPr eaLnBrk="1" hangingPunct="1">
            <a:defRPr>
              <a:solidFill>
                <a:schemeClr val="tx2"/>
              </a:solidFill>
            </a:defRPr>
          </a:lvl7pPr>
          <a:lvl8pPr eaLnBrk="1" hangingPunct="1">
            <a:defRPr>
              <a:solidFill>
                <a:schemeClr val="tx2"/>
              </a:solidFill>
            </a:defRPr>
          </a:lvl8pPr>
          <a:lvl9pPr eaLnBrk="1" hangingPunct="1">
            <a:defRPr>
              <a:solidFill>
                <a:schemeClr val="tx2"/>
              </a:solidFill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2000" cap="none" dirty="0" smtClean="0">
              <a:solidFill>
                <a:srgbClr val="003399"/>
              </a:solidFill>
            </a:rPr>
            <a:t>Категории риска поднадзорных объектов в 2022 году</a:t>
          </a:r>
          <a:endParaRPr lang="ru-RU" sz="2000" cap="none" dirty="0">
            <a:solidFill>
              <a:srgbClr val="0033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18FC5-8EE3-4D81-8E3B-2E38B6C6ACB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9EF3C-7449-4CC2-B680-5046F505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9A06AA-2C6B-4BE3-9B75-B3DDAAC1E235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51280-C435-42A0-8CBA-76CBFC38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34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3A7D9-BB10-4F84-9191-66E63D4959FD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1F1B-636D-4C0E-9556-4A00AB4836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219E9-AA95-4D8E-A1D4-DC1A3D2AF1AE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3827-B749-46EC-A5E8-D169E06AF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410B0-515B-4106-842F-E40EB5AC8D27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5524A-21AE-4BE2-98DC-D28763ED0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647F5-75A1-44B5-9F55-32E53988C54E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0F97F-9A46-42F9-9BB3-76041D339C7D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61AF6-B038-4FF3-A856-EAA5F85E9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D311E-8C31-4514-A090-7EA025B400AE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35EE1-0C32-443F-9543-5F80C59330E0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460DE-7B97-4A7A-9310-B71A920FC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6DEF7-A2C9-42B1-8202-BAB57D5DC091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B382C-9A45-41AD-98D9-2BA7E51949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D4837-BB3B-480D-A029-30EECB1D7BF6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1F3F-8B0D-440D-9581-9F16D5C3AB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D949-1ADE-4443-8130-76E9493C75D4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CAB30-65C3-403B-8A27-ABDA242F7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73A0-52E2-4986-9027-A0ACD87EBF07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4FE80-5740-432D-8BAD-B40E55452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36FB59-873C-4E7E-92B5-45B8BDBD41D6}" type="datetime1">
              <a:rPr lang="ru-RU" smtClean="0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073C6B-4F47-4EA2-AB90-D23E1C874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416800" cy="3571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Итоги обобщения правоприменительной практики по осуществлению государственного энергетического надзора на территории Самарской области за 2022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4FE80-5740-432D-8BAD-B40E55452351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2051" name="Рисунок 4" descr="Лого_фон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860" b="10860"/>
          <a:stretch>
            <a:fillRect/>
          </a:stretch>
        </p:blipFill>
        <p:spPr>
          <a:xfrm>
            <a:off x="251520" y="332656"/>
            <a:ext cx="8640960" cy="2453407"/>
          </a:xfrm>
        </p:spPr>
      </p:pic>
    </p:spTree>
    <p:extLst>
      <p:ext uri="{BB962C8B-B14F-4D97-AF65-F5344CB8AC3E}">
        <p14:creationId xmlns:p14="http://schemas.microsoft.com/office/powerpoint/2010/main" val="382028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1566"/>
            <a:ext cx="9144000" cy="6103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Основные проблемы, связанные с обеспечением безопасности  </a:t>
            </a:r>
            <a:r>
              <a:rPr lang="ru-RU" sz="2200" b="1" dirty="0" smtClean="0">
                <a:solidFill>
                  <a:srgbClr val="FF0000"/>
                </a:solidFill>
              </a:rPr>
              <a:t>и </a:t>
            </a:r>
            <a:r>
              <a:rPr lang="ru-RU" sz="2200" b="1" dirty="0">
                <a:solidFill>
                  <a:srgbClr val="FF0000"/>
                </a:solidFill>
              </a:rPr>
              <a:t>противоаварийной устойчивости поднадзорных предприятий и объектов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59" cy="4785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Высокий </a:t>
            </a:r>
            <a:r>
              <a:rPr lang="ru-RU" b="1" dirty="0"/>
              <a:t>процент износа основных производственных фондов;</a:t>
            </a:r>
          </a:p>
          <a:p>
            <a:pPr algn="just"/>
            <a:r>
              <a:rPr lang="ru-RU" b="1" dirty="0" smtClean="0"/>
              <a:t>уменьшение </a:t>
            </a:r>
            <a:r>
              <a:rPr lang="ru-RU" b="1" dirty="0"/>
              <a:t>численного состава эксплуатационного персонала;</a:t>
            </a:r>
          </a:p>
          <a:p>
            <a:pPr algn="just"/>
            <a:r>
              <a:rPr lang="ru-RU" b="1" dirty="0" smtClean="0"/>
              <a:t>длительный </a:t>
            </a:r>
            <a:r>
              <a:rPr lang="ru-RU" b="1" dirty="0"/>
              <a:t>срок заключения договоров на проведение ремонтных, монтажных  работ с подрядными организациями, несвоевременное проведение конкурсных процедур;</a:t>
            </a:r>
          </a:p>
          <a:p>
            <a:pPr algn="just"/>
            <a:r>
              <a:rPr lang="ru-RU" b="1" dirty="0" smtClean="0"/>
              <a:t>низкий </a:t>
            </a:r>
            <a:r>
              <a:rPr lang="ru-RU" b="1" dirty="0"/>
              <a:t>уровень подготовки персонала подрядных организаций,  выполняющих работы на поднадзорных объектах электроэнергетики; </a:t>
            </a:r>
          </a:p>
          <a:p>
            <a:pPr algn="just"/>
            <a:r>
              <a:rPr lang="ru-RU" b="1" dirty="0" smtClean="0"/>
              <a:t>недостаток </a:t>
            </a:r>
            <a:r>
              <a:rPr lang="ru-RU" b="1" dirty="0"/>
              <a:t>финансирования программ ремонтов  оборудования, </a:t>
            </a:r>
            <a:r>
              <a:rPr lang="ru-RU" b="1" dirty="0" smtClean="0"/>
              <a:t>реконструкции и технического перевооружения, </a:t>
            </a:r>
            <a:r>
              <a:rPr lang="ru-RU" b="1" dirty="0"/>
              <a:t>что негативно сказывается на уменьшении износа основных производственных фондов;</a:t>
            </a:r>
          </a:p>
          <a:p>
            <a:pPr algn="just"/>
            <a:r>
              <a:rPr lang="ru-RU" b="1" dirty="0" smtClean="0"/>
              <a:t>прекращение </a:t>
            </a:r>
            <a:r>
              <a:rPr lang="ru-RU" b="1" dirty="0"/>
              <a:t>финансирования инвестиционных проектов крупных электросетевых организаций;</a:t>
            </a:r>
          </a:p>
          <a:p>
            <a:pPr algn="just"/>
            <a:r>
              <a:rPr lang="ru-RU" b="1" dirty="0" smtClean="0"/>
              <a:t>низкая </a:t>
            </a:r>
            <a:r>
              <a:rPr lang="ru-RU" b="1" dirty="0"/>
              <a:t>квалификация руководителей и специалистов,  большая текучесть кадров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44092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1E4584"/>
                </a:solidFill>
              </a:rPr>
              <a:t>Задачи на 2023 </a:t>
            </a:r>
            <a:r>
              <a:rPr lang="ru-RU" sz="3100" b="1" dirty="0" smtClean="0">
                <a:solidFill>
                  <a:srgbClr val="1E4584"/>
                </a:solidFill>
              </a:rPr>
              <a:t>год в </a:t>
            </a:r>
            <a:r>
              <a:rPr lang="ru-RU" sz="3100" b="1" dirty="0">
                <a:solidFill>
                  <a:srgbClr val="1E4584"/>
                </a:solidFill>
              </a:rPr>
              <a:t>области государственного энергетического </a:t>
            </a:r>
            <a:r>
              <a:rPr lang="ru-RU" sz="3100" b="1" dirty="0" smtClean="0">
                <a:solidFill>
                  <a:srgbClr val="1E4584"/>
                </a:solidFill>
              </a:rPr>
              <a:t>надзора</a:t>
            </a:r>
            <a:endParaRPr lang="ru-RU" b="1" dirty="0">
              <a:solidFill>
                <a:srgbClr val="1E4584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640959" cy="468052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b="1" dirty="0" smtClean="0"/>
              <a:t>1</a:t>
            </a:r>
            <a:r>
              <a:rPr lang="ru-RU" b="1" dirty="0"/>
              <a:t>.	Обеспечить выполнение плана проверок Управления на 2023 год.</a:t>
            </a:r>
          </a:p>
          <a:p>
            <a:pPr marL="0" indent="457200" algn="just">
              <a:buNone/>
            </a:pPr>
            <a:r>
              <a:rPr lang="ru-RU" b="1" dirty="0"/>
              <a:t>2.	Принять весь комплекс мер, направленных на обеспечение нулевого уровня аварийности и травматизма на объектах энергетики.</a:t>
            </a:r>
          </a:p>
          <a:p>
            <a:pPr marL="0" indent="457200" algn="just">
              <a:buNone/>
            </a:pPr>
            <a:r>
              <a:rPr lang="ru-RU" b="1" dirty="0"/>
              <a:t>3.	Повысить эффективность работы Управления по фактам срабатывания индикаторов риска на объектах энергетики.</a:t>
            </a:r>
          </a:p>
          <a:p>
            <a:pPr marL="0" indent="457200" algn="just">
              <a:buNone/>
            </a:pPr>
            <a:r>
              <a:rPr lang="ru-RU" b="1" dirty="0"/>
              <a:t>4.	Обеспечить исполнение программы профилактических мероприятий </a:t>
            </a:r>
            <a:r>
              <a:rPr lang="ru-RU" b="1" dirty="0" err="1"/>
              <a:t>Ростехнадзора</a:t>
            </a:r>
            <a:r>
              <a:rPr lang="ru-RU" b="1" dirty="0"/>
              <a:t> по направлению государственного энергетического надзора.</a:t>
            </a:r>
          </a:p>
          <a:p>
            <a:pPr marL="0" indent="457200" algn="just">
              <a:buNone/>
            </a:pPr>
            <a:r>
              <a:rPr lang="ru-RU" b="1" dirty="0"/>
              <a:t>5.	Завершить внедрение элементов </a:t>
            </a:r>
            <a:r>
              <a:rPr lang="ru-RU" b="1" dirty="0" err="1"/>
              <a:t>цифравизации</a:t>
            </a:r>
            <a:r>
              <a:rPr lang="ru-RU" b="1" dirty="0"/>
              <a:t> </a:t>
            </a:r>
            <a:r>
              <a:rPr lang="ru-RU" b="1" dirty="0" smtClean="0"/>
              <a:t>контрольно-надзорной деятельности </a:t>
            </a:r>
            <a:r>
              <a:rPr lang="ru-RU" b="1" dirty="0"/>
              <a:t>по </a:t>
            </a:r>
            <a:r>
              <a:rPr lang="ru-RU" b="1" dirty="0" smtClean="0"/>
              <a:t>автоматизированному рабочему месту </a:t>
            </a:r>
            <a:r>
              <a:rPr lang="ru-RU" b="1" dirty="0"/>
              <a:t>инспектора.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6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4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Жигулевская ГЭС_здани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188"/>
            <a:ext cx="8229600" cy="539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4587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2339752" y="-73737"/>
            <a:ext cx="5256584" cy="8164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Категорированные объекты надзора</a:t>
            </a:r>
            <a:endParaRPr lang="ru-RU" sz="2400" b="1" dirty="0">
              <a:solidFill>
                <a:srgbClr val="00339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934720"/>
              </p:ext>
            </p:extLst>
          </p:nvPr>
        </p:nvGraphicFramePr>
        <p:xfrm>
          <a:off x="4572000" y="946001"/>
          <a:ext cx="4392488" cy="57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88367039"/>
              </p:ext>
            </p:extLst>
          </p:nvPr>
        </p:nvGraphicFramePr>
        <p:xfrm>
          <a:off x="206682" y="1484784"/>
          <a:ext cx="515740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0" y="32176"/>
            <a:ext cx="9144000" cy="1164575"/>
            <a:chOff x="0" y="289"/>
            <a:chExt cx="5760" cy="749"/>
          </a:xfrm>
        </p:grpSpPr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Calibri" pitchFamily="34" charset="0"/>
              </a:endParaRP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Calibri" pitchFamily="34" charset="0"/>
              </a:endParaRPr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1E4584"/>
                </a:solidFill>
                <a:latin typeface="Calibri" pitchFamily="34" charset="0"/>
              </a:endParaRP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888160" y="1000841"/>
            <a:ext cx="3672408" cy="908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cap="none" dirty="0" smtClean="0">
                <a:solidFill>
                  <a:srgbClr val="003399"/>
                </a:solidFill>
              </a:rPr>
              <a:t>Количество поднадзорных организаций</a:t>
            </a:r>
            <a:endParaRPr lang="ru-RU" cap="none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Основные показатели надзорной деятельности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24951"/>
              </p:ext>
            </p:extLst>
          </p:nvPr>
        </p:nvGraphicFramePr>
        <p:xfrm>
          <a:off x="107502" y="2924944"/>
          <a:ext cx="8928995" cy="29361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90"/>
                <a:gridCol w="1192380"/>
                <a:gridCol w="1104225"/>
                <a:gridCol w="1110945"/>
                <a:gridCol w="1276690"/>
                <a:gridCol w="932385"/>
                <a:gridCol w="655639"/>
                <a:gridCol w="794012"/>
                <a:gridCol w="134525"/>
                <a:gridCol w="936104"/>
              </a:tblGrid>
              <a:tr h="1584176">
                <a:tc>
                  <a:txBody>
                    <a:bodyPr/>
                    <a:lstStyle/>
                    <a:p>
                      <a:pPr marL="90170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проведенных обследований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Выявлено нарушений требований НТД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административных наказаний, наложенных по итогам  проверок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сумма взысканных штрафов, </a:t>
                      </a:r>
                      <a:r>
                        <a:rPr lang="ru-RU" sz="105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Вынесено предостережений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Произошло аварий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Несчастные случаи со смертельным исходом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63">
                <a:tc gridSpan="10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Самарская область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12561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2482,051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964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16537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7042,49918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6512" y="23740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основных показателей надзорной деятельности за 2022 и 2021г.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Профилактическая работа                   в 2022 году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640959" cy="417646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Направлено </a:t>
            </a:r>
            <a:r>
              <a:rPr lang="ru-RU" b="1" dirty="0"/>
              <a:t>361 информационное письмо по объектам электроэнергетики и 603 письма по объектам теплоэнергетики;</a:t>
            </a:r>
          </a:p>
          <a:p>
            <a:pPr algn="just"/>
            <a:r>
              <a:rPr lang="ru-RU" b="1" dirty="0" smtClean="0"/>
              <a:t>Направлено </a:t>
            </a:r>
            <a:r>
              <a:rPr lang="ru-RU" b="1" dirty="0"/>
              <a:t>в адрес 953-х контролируемых лиц сведений об обстоятельствах и причинах аварий и несчастных случаях, а также иной информации о реализации профилактических мероприятий;</a:t>
            </a:r>
          </a:p>
          <a:p>
            <a:pPr algn="just"/>
            <a:r>
              <a:rPr lang="ru-RU" b="1" dirty="0" smtClean="0"/>
              <a:t>Принято </a:t>
            </a:r>
            <a:r>
              <a:rPr lang="ru-RU" b="1" dirty="0"/>
              <a:t>участие в 1-м  публичном мероприятии по обсуждению вопросов правоприменительной практики;</a:t>
            </a:r>
          </a:p>
          <a:p>
            <a:pPr algn="just"/>
            <a:r>
              <a:rPr lang="ru-RU" b="1" dirty="0" smtClean="0"/>
              <a:t>Объявлено </a:t>
            </a:r>
            <a:r>
              <a:rPr lang="ru-RU" b="1" dirty="0"/>
              <a:t>302 предостережения о недопустимости нарушения обязательных требований и предложено принять меры по обеспечению соблюдения обязательных требований.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6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Обращения граждан и организаций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4531716"/>
              </p:ext>
            </p:extLst>
          </p:nvPr>
        </p:nvGraphicFramePr>
        <p:xfrm>
          <a:off x="683568" y="1628800"/>
          <a:ext cx="821620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3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2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6103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объектов электросетевого хозяйства в         с. Малая Каменка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250" y="1988840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Наклон опор сверх нормы</a:t>
            </a:r>
          </a:p>
        </p:txBody>
      </p:sp>
      <p:pic>
        <p:nvPicPr>
          <p:cNvPr id="8" name="Объект 7" descr="D:\Клюев\Проверки\Россети\Фото\1663576991337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8172"/>
            <a:ext cx="2980013" cy="376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D:\Клюев\Проверки\Россети\Новая папка\1664265958864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02" y="2358172"/>
            <a:ext cx="2762881" cy="37679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6237312"/>
            <a:ext cx="76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624712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53522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6103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объектов электросетевого хозяйства в         с. Малая Каменка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8833" y="1844824"/>
            <a:ext cx="431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Оголённые токоведущие части КТП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37312"/>
            <a:ext cx="76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Было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624712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Стало</a:t>
            </a:r>
          </a:p>
        </p:txBody>
      </p:sp>
      <p:pic>
        <p:nvPicPr>
          <p:cNvPr id="12" name="Объект 11" descr="D:\Клюев\Проверки\Россети\Фото устранений\1663919414905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14156"/>
            <a:ext cx="3052066" cy="391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D:\Клюев\Проверки\Россети\Фото устранений\1663919414887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214156"/>
            <a:ext cx="2980457" cy="3879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2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6103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объектов электросетевого хозяйства в         с. Малая Каменка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9" y="1844824"/>
            <a:ext cx="530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Загнивание опор возле детской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37312"/>
            <a:ext cx="76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Было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6247127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Стало</a:t>
            </a:r>
          </a:p>
        </p:txBody>
      </p:sp>
      <p:pic>
        <p:nvPicPr>
          <p:cNvPr id="11" name="Рисунок 10" descr="D:\Клюев\Проверки\Россети\Фото\16635769912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4156"/>
            <a:ext cx="3168352" cy="387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Клюев\Проверки\Россети\Фото устранений\16639194145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4156"/>
            <a:ext cx="2713355" cy="3879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7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3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по укреплению платежной дисциплины в 2022 году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3607631"/>
              </p:ext>
            </p:extLst>
          </p:nvPr>
        </p:nvGraphicFramePr>
        <p:xfrm>
          <a:off x="250825" y="3212976"/>
          <a:ext cx="8642350" cy="183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70"/>
                <a:gridCol w="1728470"/>
                <a:gridCol w="1728470"/>
                <a:gridCol w="1728470"/>
                <a:gridCol w="1728470"/>
              </a:tblGrid>
              <a:tr h="1374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Поступило заявлений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Наложено штрафов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наложенных штрафов,            тыс. руб.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взысканных штрафов,            тыс. руб.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288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166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4650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1600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1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0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8380</TotalTime>
  <Words>399</Words>
  <Application>Microsoft Office PowerPoint</Application>
  <PresentationFormat>Экран (4:3)</PresentationFormat>
  <Paragraphs>102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Итоги обобщения правоприменительной практики по осуществлению государственного энергетического надзора на территории Самарской области за 2022 год</vt:lpstr>
      <vt:lpstr>Категорированные объекты надзора</vt:lpstr>
      <vt:lpstr>Основные показатели надзорной деятельности</vt:lpstr>
      <vt:lpstr>Профилактическая работа                   в 2022 году</vt:lpstr>
      <vt:lpstr>Обращения граждан и организаций</vt:lpstr>
      <vt:lpstr>Проверка объектов электросетевого хозяйства в         с. Малая Каменка</vt:lpstr>
      <vt:lpstr>Проверка объектов электросетевого хозяйства в         с. Малая Каменка</vt:lpstr>
      <vt:lpstr>Проверка объектов электросетевого хозяйства в         с. Малая Каменка</vt:lpstr>
      <vt:lpstr>Работа по укреплению платежной дисциплины в 2022 году</vt:lpstr>
      <vt:lpstr>Основные проблемы, связанные с обеспечением безопасности  и противоаварийной устойчивости поднадзорных предприятий и объектов</vt:lpstr>
      <vt:lpstr>Задачи на 2023 год в области государственного энергетического надзора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 Денис Николаевич</dc:creator>
  <cp:lastModifiedBy>Аксенов</cp:lastModifiedBy>
  <cp:revision>464</cp:revision>
  <cp:lastPrinted>2020-02-25T06:40:12Z</cp:lastPrinted>
  <dcterms:created xsi:type="dcterms:W3CDTF">2013-03-25T09:28:04Z</dcterms:created>
  <dcterms:modified xsi:type="dcterms:W3CDTF">2023-02-14T16:01:57Z</dcterms:modified>
</cp:coreProperties>
</file>